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4" r:id="rId5"/>
  </p:sldMasterIdLst>
  <p:sldIdLst>
    <p:sldId id="388" r:id="rId6"/>
    <p:sldId id="393" r:id="rId7"/>
    <p:sldId id="888" r:id="rId8"/>
    <p:sldId id="887" r:id="rId9"/>
    <p:sldId id="88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7C65D66-BF58-4D18-A8A7-933D70F5410B}">
          <p14:sldIdLst>
            <p14:sldId id="388"/>
            <p14:sldId id="393"/>
            <p14:sldId id="888"/>
            <p14:sldId id="887"/>
            <p14:sldId id="886"/>
          </p14:sldIdLst>
        </p14:section>
        <p14:section name="extra slides" id="{347880A8-06A1-43DC-8087-1054E0065A1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8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xmlns="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57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xmlns="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xmlns="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xmlns="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577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798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xmlns="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xmlns="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9269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xmlns="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xmlns="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xmlns="" id="{011EAF74-627A-4689-B0B7-AB245EAA78D8}"/>
              </a:ext>
            </a:extLst>
          </p:cNvPr>
          <p:cNvSpPr/>
          <p:nvPr userDrawn="1"/>
        </p:nvSpPr>
        <p:spPr>
          <a:xfrm>
            <a:off x="0" y="542955"/>
            <a:ext cx="1724720" cy="2679887"/>
          </a:xfrm>
          <a:custGeom>
            <a:avLst/>
            <a:gdLst/>
            <a:ahLst/>
            <a:cxnLst/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343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D37F19E-C458-4BA3-A232-498C272DF661}"/>
              </a:ext>
            </a:extLst>
          </p:cNvPr>
          <p:cNvGrpSpPr/>
          <p:nvPr userDrawn="1"/>
        </p:nvGrpSpPr>
        <p:grpSpPr>
          <a:xfrm flipH="1">
            <a:off x="1716230" y="4825392"/>
            <a:ext cx="4418644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xmlns="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xmlns="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xmlns="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xmlns="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965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273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141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0838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76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3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6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672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10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21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9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20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8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wouter.crijns@resourcefull.eu" TargetMode="External"/><Relationship Id="rId3" Type="http://schemas.openxmlformats.org/officeDocument/2006/relationships/image" Target="../media/image29.png"/><Relationship Id="rId7" Type="http://schemas.openxmlformats.org/officeDocument/2006/relationships/hyperlink" Target="mailto:lukas.arnout@resourcefull.eu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ourcefull.eu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90840517-5753-4CF7-BF33-5643F7AEF882}"/>
              </a:ext>
            </a:extLst>
          </p:cNvPr>
          <p:cNvSpPr/>
          <p:nvPr/>
        </p:nvSpPr>
        <p:spPr>
          <a:xfrm>
            <a:off x="4641517" y="6060007"/>
            <a:ext cx="7550336" cy="83636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66" hangingPunct="1"/>
            <a:endParaRPr lang="en-US" sz="1280" b="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306B37-C93A-4526-AD5F-E0A1A6CDA692}"/>
              </a:ext>
            </a:extLst>
          </p:cNvPr>
          <p:cNvSpPr/>
          <p:nvPr/>
        </p:nvSpPr>
        <p:spPr>
          <a:xfrm>
            <a:off x="4641516" y="4632794"/>
            <a:ext cx="7550484" cy="1427214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75CE59-E647-49F9-B0BD-75DBB9DBC60B}"/>
              </a:ext>
            </a:extLst>
          </p:cNvPr>
          <p:cNvSpPr txBox="1"/>
          <p:nvPr/>
        </p:nvSpPr>
        <p:spPr>
          <a:xfrm>
            <a:off x="5018603" y="4749099"/>
            <a:ext cx="7173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0"/>
            <a:r>
              <a:rPr lang="nl-BE" altLang="ko-KR" sz="4800" dirty="0" err="1">
                <a:solidFill>
                  <a:prstClr val="white"/>
                </a:solidFill>
                <a:cs typeface="Arial" pitchFamily="34" charset="0"/>
              </a:rPr>
              <a:t>Sustainable</a:t>
            </a:r>
            <a:r>
              <a:rPr lang="nl-BE" altLang="ko-KR" sz="4800" dirty="0">
                <a:solidFill>
                  <a:prstClr val="white"/>
                </a:solidFill>
                <a:cs typeface="Arial" pitchFamily="34" charset="0"/>
              </a:rPr>
              <a:t> Concrete</a:t>
            </a:r>
            <a:endParaRPr lang="ko-KR" altLang="en-US" sz="4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304738-C1FC-4B90-AF02-2FEA185A20FD}"/>
              </a:ext>
            </a:extLst>
          </p:cNvPr>
          <p:cNvSpPr txBox="1"/>
          <p:nvPr/>
        </p:nvSpPr>
        <p:spPr>
          <a:xfrm>
            <a:off x="5018838" y="5515242"/>
            <a:ext cx="71731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0"/>
            <a:r>
              <a:rPr lang="en-US" altLang="ko-KR" sz="2000" dirty="0">
                <a:solidFill>
                  <a:prstClr val="white"/>
                </a:solidFill>
                <a:cs typeface="Arial" pitchFamily="34" charset="0"/>
              </a:rPr>
              <a:t>Industrial waste is your resource</a:t>
            </a:r>
            <a:endParaRPr lang="ko-KR" alt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BF2EF8F-95AA-45EE-969B-B221A990B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92528"/>
              </a:clrFrom>
              <a:clrTo>
                <a:srgbClr val="29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5"/>
          <a:stretch/>
        </p:blipFill>
        <p:spPr>
          <a:xfrm>
            <a:off x="2545850" y="-335816"/>
            <a:ext cx="7100299" cy="4897576"/>
          </a:xfrm>
          <a:prstGeom prst="rect">
            <a:avLst/>
          </a:prstGeom>
        </p:spPr>
      </p:pic>
      <p:pic>
        <p:nvPicPr>
          <p:cNvPr id="8" name="Picture 4" descr="RawMaterials+connecting_rgb.png">
            <a:extLst>
              <a:ext uri="{FF2B5EF4-FFF2-40B4-BE49-F238E27FC236}">
                <a16:creationId xmlns:a16="http://schemas.microsoft.com/office/drawing/2014/main" xmlns="" id="{5D7DA6FA-AE00-46FF-94CD-84EC775B5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65" y="6015992"/>
            <a:ext cx="2554103" cy="8615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38878240-E5E8-4B6B-8D4D-5ED7A8E9E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03" y="6291607"/>
            <a:ext cx="2441370" cy="3126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5E08E963-8361-448D-8FBC-AADC6D5BA646}"/>
              </a:ext>
            </a:extLst>
          </p:cNvPr>
          <p:cNvSpPr txBox="1"/>
          <p:nvPr/>
        </p:nvSpPr>
        <p:spPr>
          <a:xfrm>
            <a:off x="10457166" y="6330258"/>
            <a:ext cx="1556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www.resourcefull.eu</a:t>
            </a:r>
          </a:p>
        </p:txBody>
      </p:sp>
    </p:spTree>
    <p:extLst>
      <p:ext uri="{BB962C8B-B14F-4D97-AF65-F5344CB8AC3E}">
        <p14:creationId xmlns:p14="http://schemas.microsoft.com/office/powerpoint/2010/main" val="11407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xmlns="" id="{8640ADA3-BBB4-487C-831F-12FCFC23EDB0}"/>
              </a:ext>
            </a:extLst>
          </p:cNvPr>
          <p:cNvGrpSpPr/>
          <p:nvPr/>
        </p:nvGrpSpPr>
        <p:grpSpPr>
          <a:xfrm>
            <a:off x="1676721" y="315298"/>
            <a:ext cx="8837934" cy="3499338"/>
            <a:chOff x="1677344" y="324948"/>
            <a:chExt cx="8837934" cy="3499338"/>
          </a:xfrm>
        </p:grpSpPr>
        <p:pic>
          <p:nvPicPr>
            <p:cNvPr id="33" name="Tijdelijke aanduiding voor afbeelding 18">
              <a:extLst>
                <a:ext uri="{FF2B5EF4-FFF2-40B4-BE49-F238E27FC236}">
                  <a16:creationId xmlns:a16="http://schemas.microsoft.com/office/drawing/2014/main" xmlns="" id="{3ECE83CC-5788-419A-8CE2-4F0DD6981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49" b="16049"/>
            <a:stretch>
              <a:fillRect/>
            </a:stretch>
          </p:blipFill>
          <p:spPr>
            <a:xfrm>
              <a:off x="6095379" y="2073862"/>
              <a:ext cx="4418656" cy="1749669"/>
            </a:xfrm>
            <a:prstGeom prst="rect">
              <a:avLst/>
            </a:prstGeom>
          </p:spPr>
        </p:pic>
        <p:pic>
          <p:nvPicPr>
            <p:cNvPr id="37" name="Tijdelijke aanduiding voor afbeelding 16">
              <a:extLst>
                <a:ext uri="{FF2B5EF4-FFF2-40B4-BE49-F238E27FC236}">
                  <a16:creationId xmlns:a16="http://schemas.microsoft.com/office/drawing/2014/main" xmlns="" id="{006A88E2-6258-4494-90FB-3641262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7" b="19197"/>
            <a:stretch>
              <a:fillRect/>
            </a:stretch>
          </p:blipFill>
          <p:spPr>
            <a:xfrm>
              <a:off x="6096622" y="324948"/>
              <a:ext cx="4418656" cy="1749669"/>
            </a:xfrm>
            <a:prstGeom prst="rect">
              <a:avLst/>
            </a:prstGeom>
          </p:spPr>
        </p:pic>
        <p:pic>
          <p:nvPicPr>
            <p:cNvPr id="38" name="Tijdelijke aanduiding voor afbeelding 12">
              <a:extLst>
                <a:ext uri="{FF2B5EF4-FFF2-40B4-BE49-F238E27FC236}">
                  <a16:creationId xmlns:a16="http://schemas.microsoft.com/office/drawing/2014/main" xmlns="" id="{068BADB1-4EB5-43A1-B7FA-F6D627E2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72" b="18372"/>
            <a:stretch>
              <a:fillRect/>
            </a:stretch>
          </p:blipFill>
          <p:spPr>
            <a:xfrm>
              <a:off x="1677344" y="324948"/>
              <a:ext cx="4418656" cy="1749669"/>
            </a:xfrm>
            <a:prstGeom prst="rect">
              <a:avLst/>
            </a:prstGeom>
          </p:spPr>
        </p:pic>
        <p:pic>
          <p:nvPicPr>
            <p:cNvPr id="39" name="Tijdelijke aanduiding voor afbeelding 14">
              <a:extLst>
                <a:ext uri="{FF2B5EF4-FFF2-40B4-BE49-F238E27FC236}">
                  <a16:creationId xmlns:a16="http://schemas.microsoft.com/office/drawing/2014/main" xmlns="" id="{372D07ED-235D-47E4-AE78-E73AE8408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8" b="7708"/>
            <a:stretch>
              <a:fillRect/>
            </a:stretch>
          </p:blipFill>
          <p:spPr>
            <a:xfrm>
              <a:off x="1677344" y="2074617"/>
              <a:ext cx="4418656" cy="1749669"/>
            </a:xfrm>
            <a:prstGeom prst="rect">
              <a:avLst/>
            </a:prstGeom>
          </p:spPr>
        </p:pic>
        <p:sp>
          <p:nvSpPr>
            <p:cNvPr id="51" name="직사각형 6">
              <a:extLst>
                <a:ext uri="{FF2B5EF4-FFF2-40B4-BE49-F238E27FC236}">
                  <a16:creationId xmlns:a16="http://schemas.microsoft.com/office/drawing/2014/main" xmlns="" id="{17ECAED4-EE10-494E-8798-C1477D5CDF95}"/>
                </a:ext>
              </a:extLst>
            </p:cNvPr>
            <p:cNvSpPr/>
            <p:nvPr/>
          </p:nvSpPr>
          <p:spPr>
            <a:xfrm>
              <a:off x="3889822" y="1129832"/>
              <a:ext cx="4343400" cy="174966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그룹 7">
              <a:extLst>
                <a:ext uri="{FF2B5EF4-FFF2-40B4-BE49-F238E27FC236}">
                  <a16:creationId xmlns:a16="http://schemas.microsoft.com/office/drawing/2014/main" xmlns="" id="{405F59C8-47D6-4AA6-9DDC-41FD71F038C2}"/>
                </a:ext>
              </a:extLst>
            </p:cNvPr>
            <p:cNvGrpSpPr/>
            <p:nvPr/>
          </p:nvGrpSpPr>
          <p:grpSpPr>
            <a:xfrm>
              <a:off x="4151089" y="1331663"/>
              <a:ext cx="3816000" cy="1370391"/>
              <a:chOff x="4272544" y="3231000"/>
              <a:chExt cx="3816000" cy="1370391"/>
            </a:xfrm>
          </p:grpSpPr>
          <p:sp>
            <p:nvSpPr>
              <p:cNvPr id="53" name="TextBox 8">
                <a:extLst>
                  <a:ext uri="{FF2B5EF4-FFF2-40B4-BE49-F238E27FC236}">
                    <a16:creationId xmlns:a16="http://schemas.microsoft.com/office/drawing/2014/main" xmlns="" id="{D99AF35B-40ED-44AB-A65A-880F86C83678}"/>
                  </a:ext>
                </a:extLst>
              </p:cNvPr>
              <p:cNvSpPr txBox="1"/>
              <p:nvPr/>
            </p:nvSpPr>
            <p:spPr>
              <a:xfrm>
                <a:off x="4272544" y="3231000"/>
                <a:ext cx="3816000" cy="396000"/>
              </a:xfrm>
              <a:prstGeom prst="rect">
                <a:avLst/>
              </a:prstGeom>
              <a:noFill/>
            </p:spPr>
            <p:txBody>
              <a:bodyPr lIns="0" anchor="ctr"/>
              <a:lstStyle>
                <a:lvl1pPr indent="0">
                  <a:spcBef>
                    <a:spcPct val="20000"/>
                  </a:spcBef>
                  <a:buFontTx/>
                  <a:buNone/>
                  <a:defRPr sz="2400" b="1" baseline="0">
                    <a:solidFill>
                      <a:schemeClr val="bg1"/>
                    </a:solidFill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algn="ctr"/>
                <a:r>
                  <a:rPr lang="en-US" altLang="ko-KR" sz="2800" dirty="0"/>
                  <a:t>Non-existing or</a:t>
                </a:r>
              </a:p>
            </p:txBody>
          </p:sp>
          <p:sp>
            <p:nvSpPr>
              <p:cNvPr id="54" name="직사각형 9">
                <a:extLst>
                  <a:ext uri="{FF2B5EF4-FFF2-40B4-BE49-F238E27FC236}">
                    <a16:creationId xmlns:a16="http://schemas.microsoft.com/office/drawing/2014/main" xmlns="" id="{03ECB1DD-F4D2-4419-99D7-109D26D6EEA3}"/>
                  </a:ext>
                </a:extLst>
              </p:cNvPr>
              <p:cNvSpPr/>
              <p:nvPr/>
            </p:nvSpPr>
            <p:spPr>
              <a:xfrm>
                <a:off x="4272544" y="3718196"/>
                <a:ext cx="3816000" cy="396000"/>
              </a:xfrm>
              <a:prstGeom prst="rect">
                <a:avLst/>
              </a:prstGeom>
              <a:noFill/>
            </p:spPr>
            <p:txBody>
              <a:bodyPr lIns="0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ko-KR" sz="2800" b="1">
                    <a:solidFill>
                      <a:schemeClr val="bg1"/>
                    </a:solidFill>
                  </a:rPr>
                  <a:t>low value </a:t>
                </a:r>
              </a:p>
            </p:txBody>
          </p:sp>
          <p:sp>
            <p:nvSpPr>
              <p:cNvPr id="55" name="직사각형 10">
                <a:extLst>
                  <a:ext uri="{FF2B5EF4-FFF2-40B4-BE49-F238E27FC236}">
                    <a16:creationId xmlns:a16="http://schemas.microsoft.com/office/drawing/2014/main" xmlns="" id="{D2C1FB35-44F2-4193-B97C-77C044D0B7A6}"/>
                  </a:ext>
                </a:extLst>
              </p:cNvPr>
              <p:cNvSpPr/>
              <p:nvPr/>
            </p:nvSpPr>
            <p:spPr>
              <a:xfrm>
                <a:off x="4272544" y="4205391"/>
                <a:ext cx="3816000" cy="396000"/>
              </a:xfrm>
              <a:prstGeom prst="rect">
                <a:avLst/>
              </a:prstGeom>
              <a:noFill/>
            </p:spPr>
            <p:txBody>
              <a:bodyPr lIns="0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ko-KR" sz="2800" b="1">
                    <a:solidFill>
                      <a:schemeClr val="bg1"/>
                    </a:solidFill>
                  </a:rPr>
                  <a:t>applications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3914" y="564034"/>
            <a:ext cx="9794084" cy="2129203"/>
          </a:xfrm>
        </p:spPr>
        <p:txBody>
          <a:bodyPr/>
          <a:lstStyle/>
          <a:p>
            <a:pPr algn="ctr"/>
            <a:r>
              <a:rPr lang="en-GB" sz="4000" dirty="0" err="1">
                <a:solidFill>
                  <a:schemeClr val="bg1"/>
                </a:solidFill>
              </a:rPr>
              <a:t>ResourceFull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altLang="ko-KR" sz="4000" dirty="0">
                <a:solidFill>
                  <a:schemeClr val="bg1"/>
                </a:solidFill>
              </a:rPr>
              <a:t>finds use for industrial by-products and transforms them into minerals suitable for the production of a </a:t>
            </a:r>
            <a:r>
              <a:rPr lang="en-GB" altLang="ko-KR" sz="4000" b="1" dirty="0">
                <a:solidFill>
                  <a:schemeClr val="accent1"/>
                </a:solidFill>
              </a:rPr>
              <a:t>new generation of concrete</a:t>
            </a:r>
            <a:r>
              <a:rPr lang="en-GB" altLang="ko-KR" sz="4000" dirty="0">
                <a:solidFill>
                  <a:schemeClr val="tx2"/>
                </a:solidFill>
              </a:rPr>
              <a:t>.</a:t>
            </a:r>
            <a:endParaRPr lang="en-GB" sz="4000" dirty="0">
              <a:solidFill>
                <a:schemeClr val="tx2"/>
              </a:solidFill>
            </a:endParaRPr>
          </a:p>
        </p:txBody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xmlns="" id="{72D61F59-2E4B-42AF-A8D9-55CFECDAC45F}"/>
              </a:ext>
            </a:extLst>
          </p:cNvPr>
          <p:cNvGrpSpPr/>
          <p:nvPr/>
        </p:nvGrpSpPr>
        <p:grpSpPr>
          <a:xfrm>
            <a:off x="261140" y="4402582"/>
            <a:ext cx="2832407" cy="1048024"/>
            <a:chOff x="803640" y="3362835"/>
            <a:chExt cx="2059657" cy="1048024"/>
          </a:xfrm>
        </p:grpSpPr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xmlns="" id="{384DD7F4-683F-4287-955C-AC7E83C52F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Huge waste piles with low value or non-existing applications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xmlns="" id="{6778664C-B0C8-4FD8-A15B-9DCECF9BE91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 b="1">
                  <a:solidFill>
                    <a:schemeClr val="bg1"/>
                  </a:solidFill>
                  <a:cs typeface="Arial" pitchFamily="34" charset="0"/>
                </a:rPr>
                <a:t>Metal industry</a:t>
              </a:r>
            </a:p>
          </p:txBody>
        </p:sp>
      </p:grpSp>
      <p:grpSp>
        <p:nvGrpSpPr>
          <p:cNvPr id="59" name="Group 28">
            <a:extLst>
              <a:ext uri="{FF2B5EF4-FFF2-40B4-BE49-F238E27FC236}">
                <a16:creationId xmlns:a16="http://schemas.microsoft.com/office/drawing/2014/main" xmlns="" id="{ABAC92FC-AA15-4026-8AA6-A1DD3DC646D4}"/>
              </a:ext>
            </a:extLst>
          </p:cNvPr>
          <p:cNvGrpSpPr/>
          <p:nvPr/>
        </p:nvGrpSpPr>
        <p:grpSpPr>
          <a:xfrm>
            <a:off x="4584753" y="4402582"/>
            <a:ext cx="2832407" cy="1294245"/>
            <a:chOff x="803640" y="3362835"/>
            <a:chExt cx="2059657" cy="1294245"/>
          </a:xfrm>
        </p:grpSpPr>
        <p:sp>
          <p:nvSpPr>
            <p:cNvPr id="60" name="TextBox 29">
              <a:extLst>
                <a:ext uri="{FF2B5EF4-FFF2-40B4-BE49-F238E27FC236}">
                  <a16:creationId xmlns:a16="http://schemas.microsoft.com/office/drawing/2014/main" xmlns="" id="{A5966DA2-38C3-48CF-BBA8-1D7747BFA7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OPC dependency</a:t>
              </a:r>
            </a:p>
            <a:p>
              <a:pPr algn="ctr"/>
              <a:endParaRPr lang="en-GB" altLang="ko-KR" sz="160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Eco-friendly alternative: up to 90% CO</a:t>
              </a:r>
              <a:r>
                <a:rPr lang="en-GB" altLang="ko-KR" sz="1600" baseline="-25000">
                  <a:solidFill>
                    <a:schemeClr val="bg1"/>
                  </a:solidFill>
                  <a:cs typeface="Arial" pitchFamily="34" charset="0"/>
                </a:rPr>
                <a:t>2</a:t>
              </a:r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 reduction</a:t>
              </a:r>
            </a:p>
          </p:txBody>
        </p:sp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xmlns="" id="{0CA3B9CA-8B09-45FB-BAB1-5312CCF87D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 b="1">
                  <a:solidFill>
                    <a:schemeClr val="bg1"/>
                  </a:solidFill>
                  <a:cs typeface="Arial" pitchFamily="34" charset="0"/>
                </a:rPr>
                <a:t>Concrete industry</a:t>
              </a:r>
            </a:p>
          </p:txBody>
        </p:sp>
      </p:grpSp>
      <p:grpSp>
        <p:nvGrpSpPr>
          <p:cNvPr id="62" name="Group 41">
            <a:extLst>
              <a:ext uri="{FF2B5EF4-FFF2-40B4-BE49-F238E27FC236}">
                <a16:creationId xmlns:a16="http://schemas.microsoft.com/office/drawing/2014/main" xmlns="" id="{4B2FD2CB-A1C5-4C1A-A27C-87BC8726FE57}"/>
              </a:ext>
            </a:extLst>
          </p:cNvPr>
          <p:cNvGrpSpPr/>
          <p:nvPr/>
        </p:nvGrpSpPr>
        <p:grpSpPr>
          <a:xfrm>
            <a:off x="8908366" y="4423714"/>
            <a:ext cx="2832407" cy="1540466"/>
            <a:chOff x="803640" y="3362835"/>
            <a:chExt cx="2059657" cy="1540466"/>
          </a:xfrm>
        </p:grpSpPr>
        <p:sp>
          <p:nvSpPr>
            <p:cNvPr id="63" name="TextBox 34">
              <a:extLst>
                <a:ext uri="{FF2B5EF4-FFF2-40B4-BE49-F238E27FC236}">
                  <a16:creationId xmlns:a16="http://schemas.microsoft.com/office/drawing/2014/main" xmlns="" id="{F92DB8AD-A71C-40F0-A180-794C19C7A25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Dependancy on primary raw materials</a:t>
              </a:r>
            </a:p>
            <a:p>
              <a:pPr algn="ctr"/>
              <a:endParaRPr lang="en-GB" altLang="ko-KR" sz="160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CO</a:t>
              </a:r>
              <a:r>
                <a:rPr lang="en-GB" altLang="ko-KR" sz="1600" baseline="-25000">
                  <a:solidFill>
                    <a:schemeClr val="bg1"/>
                  </a:solidFill>
                  <a:cs typeface="Arial" pitchFamily="34" charset="0"/>
                </a:rPr>
                <a:t>2</a:t>
              </a:r>
              <a:r>
                <a:rPr lang="en-GB" altLang="ko-KR" sz="1600">
                  <a:solidFill>
                    <a:schemeClr val="bg1"/>
                  </a:solidFill>
                  <a:cs typeface="Arial" pitchFamily="34" charset="0"/>
                </a:rPr>
                <a:t> reduction of construction industry</a:t>
              </a:r>
            </a:p>
          </p:txBody>
        </p:sp>
        <p:sp>
          <p:nvSpPr>
            <p:cNvPr id="64" name="TextBox 35">
              <a:extLst>
                <a:ext uri="{FF2B5EF4-FFF2-40B4-BE49-F238E27FC236}">
                  <a16:creationId xmlns:a16="http://schemas.microsoft.com/office/drawing/2014/main" xmlns="" id="{EA0A32CC-007C-4311-8829-A56FEB6BA2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600" b="1">
                  <a:solidFill>
                    <a:schemeClr val="bg1"/>
                  </a:solidFill>
                  <a:cs typeface="Arial" pitchFamily="34" charset="0"/>
                </a:rPr>
                <a:t>Europe &amp; world</a:t>
              </a: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xmlns="" id="{7B304459-5FD5-47C7-830A-BC2F723D09FE}"/>
              </a:ext>
            </a:extLst>
          </p:cNvPr>
          <p:cNvGrpSpPr/>
          <p:nvPr/>
        </p:nvGrpSpPr>
        <p:grpSpPr>
          <a:xfrm>
            <a:off x="5374971" y="2917599"/>
            <a:ext cx="1251974" cy="1251974"/>
            <a:chOff x="5867486" y="2161044"/>
            <a:chExt cx="1251974" cy="1251974"/>
          </a:xfrm>
        </p:grpSpPr>
        <p:sp>
          <p:nvSpPr>
            <p:cNvPr id="69" name="Oval 39">
              <a:extLst>
                <a:ext uri="{FF2B5EF4-FFF2-40B4-BE49-F238E27FC236}">
                  <a16:creationId xmlns:a16="http://schemas.microsoft.com/office/drawing/2014/main" xmlns="" id="{DB429901-A53E-4F51-837F-F5178DDF8B35}"/>
                </a:ext>
              </a:extLst>
            </p:cNvPr>
            <p:cNvSpPr/>
            <p:nvPr/>
          </p:nvSpPr>
          <p:spPr>
            <a:xfrm>
              <a:off x="5867486" y="2161044"/>
              <a:ext cx="1251974" cy="1251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/>
            </a:p>
          </p:txBody>
        </p:sp>
        <p:pic>
          <p:nvPicPr>
            <p:cNvPr id="70" name="Picture 4" descr="Afbeeldingsresultaat voor concrete truck icon set">
              <a:extLst>
                <a:ext uri="{FF2B5EF4-FFF2-40B4-BE49-F238E27FC236}">
                  <a16:creationId xmlns:a16="http://schemas.microsoft.com/office/drawing/2014/main" xmlns="" id="{E164E617-DCA8-4CB0-A3AC-544CF4846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68" y="2450972"/>
              <a:ext cx="1180609" cy="62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xmlns="" id="{BB23DB2F-4891-4C59-8725-1EC8C5311FEA}"/>
              </a:ext>
            </a:extLst>
          </p:cNvPr>
          <p:cNvGrpSpPr/>
          <p:nvPr/>
        </p:nvGrpSpPr>
        <p:grpSpPr>
          <a:xfrm>
            <a:off x="9698583" y="2917599"/>
            <a:ext cx="1251974" cy="1251974"/>
            <a:chOff x="9723495" y="2139912"/>
            <a:chExt cx="1251974" cy="1251974"/>
          </a:xfrm>
        </p:grpSpPr>
        <p:sp>
          <p:nvSpPr>
            <p:cNvPr id="72" name="Oval 39">
              <a:extLst>
                <a:ext uri="{FF2B5EF4-FFF2-40B4-BE49-F238E27FC236}">
                  <a16:creationId xmlns:a16="http://schemas.microsoft.com/office/drawing/2014/main" xmlns="" id="{F658D1F0-AB81-4F13-A305-41E258E262D4}"/>
                </a:ext>
              </a:extLst>
            </p:cNvPr>
            <p:cNvSpPr/>
            <p:nvPr/>
          </p:nvSpPr>
          <p:spPr>
            <a:xfrm>
              <a:off x="9723495" y="2139912"/>
              <a:ext cx="1251974" cy="1251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/>
            </a:p>
          </p:txBody>
        </p:sp>
        <p:pic>
          <p:nvPicPr>
            <p:cNvPr id="73" name="Picture 2" descr="Afbeeldingsresultaat voor europe pictogram">
              <a:extLst>
                <a:ext uri="{FF2B5EF4-FFF2-40B4-BE49-F238E27FC236}">
                  <a16:creationId xmlns:a16="http://schemas.microsoft.com/office/drawing/2014/main" xmlns="" id="{A6C175A3-83F8-4FA7-ABB0-28ADAA970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495" y="2159923"/>
              <a:ext cx="1160743" cy="116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xmlns="" id="{14ABB0EB-414D-4EE7-88A2-BBA994186EFA}"/>
              </a:ext>
            </a:extLst>
          </p:cNvPr>
          <p:cNvGrpSpPr/>
          <p:nvPr/>
        </p:nvGrpSpPr>
        <p:grpSpPr>
          <a:xfrm>
            <a:off x="1051357" y="2987588"/>
            <a:ext cx="1251974" cy="1251974"/>
            <a:chOff x="1051357" y="2987588"/>
            <a:chExt cx="1251974" cy="1251974"/>
          </a:xfrm>
        </p:grpSpPr>
        <p:sp>
          <p:nvSpPr>
            <p:cNvPr id="66" name="Oval 39">
              <a:extLst>
                <a:ext uri="{FF2B5EF4-FFF2-40B4-BE49-F238E27FC236}">
                  <a16:creationId xmlns:a16="http://schemas.microsoft.com/office/drawing/2014/main" xmlns="" id="{6238D05D-240C-4B5A-BE67-6DB2DC338D8E}"/>
                </a:ext>
              </a:extLst>
            </p:cNvPr>
            <p:cNvSpPr/>
            <p:nvPr/>
          </p:nvSpPr>
          <p:spPr>
            <a:xfrm>
              <a:off x="1051357" y="2987588"/>
              <a:ext cx="1251974" cy="1251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xmlns="" id="{2873E6AB-D8FF-42F8-BB67-FC44674F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5988" y="3107925"/>
              <a:ext cx="881467" cy="988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6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69568A8D-710B-48B2-875E-2F7AA69B7E18}"/>
              </a:ext>
            </a:extLst>
          </p:cNvPr>
          <p:cNvSpPr/>
          <p:nvPr/>
        </p:nvSpPr>
        <p:spPr>
          <a:xfrm>
            <a:off x="694150" y="519402"/>
            <a:ext cx="5665063" cy="59202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Our technology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xmlns="" id="{375130F5-57CD-4A45-84B2-466D3E434151}"/>
              </a:ext>
            </a:extLst>
          </p:cNvPr>
          <p:cNvGrpSpPr/>
          <p:nvPr/>
        </p:nvGrpSpPr>
        <p:grpSpPr>
          <a:xfrm>
            <a:off x="587916" y="1111424"/>
            <a:ext cx="10909934" cy="5009694"/>
            <a:chOff x="1049830" y="2698050"/>
            <a:chExt cx="10034285" cy="4325430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xmlns="" id="{8FD41B2E-4CCA-44ED-9C4D-2EA14BAA9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73" y="4265087"/>
              <a:ext cx="3126259" cy="2592913"/>
            </a:xfrm>
            <a:prstGeom prst="rect">
              <a:avLst/>
            </a:prstGeom>
          </p:spPr>
        </p:pic>
        <p:pic>
          <p:nvPicPr>
            <p:cNvPr id="27" name="Picture 2" descr="http://blogs.qub.ac.uk/geopolymer/files/2012/11/Concrete.jpg">
              <a:extLst>
                <a:ext uri="{FF2B5EF4-FFF2-40B4-BE49-F238E27FC236}">
                  <a16:creationId xmlns:a16="http://schemas.microsoft.com/office/drawing/2014/main" xmlns="" id="{307821F0-3750-4501-811C-8CF2FF2F9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30" y="2698050"/>
              <a:ext cx="3784592" cy="228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blogs.qub.ac.uk/geopolymer/files/2012/11/Geopolymer-concrete.jpg">
              <a:extLst>
                <a:ext uri="{FF2B5EF4-FFF2-40B4-BE49-F238E27FC236}">
                  <a16:creationId xmlns:a16="http://schemas.microsoft.com/office/drawing/2014/main" xmlns="" id="{97E98640-3D8F-4DC1-A9C9-4C29CD5B3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10" y="2698050"/>
              <a:ext cx="4442705" cy="2082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Pijl-links en -rechts 3">
              <a:extLst>
                <a:ext uri="{FF2B5EF4-FFF2-40B4-BE49-F238E27FC236}">
                  <a16:creationId xmlns:a16="http://schemas.microsoft.com/office/drawing/2014/main" xmlns="" id="{9469B096-9839-4AB8-BC65-A23E01E110C3}"/>
                </a:ext>
              </a:extLst>
            </p:cNvPr>
            <p:cNvSpPr/>
            <p:nvPr/>
          </p:nvSpPr>
          <p:spPr>
            <a:xfrm>
              <a:off x="5148636" y="3429000"/>
              <a:ext cx="1178560" cy="4107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Pijl-links en -rechts 3">
              <a:extLst>
                <a:ext uri="{FF2B5EF4-FFF2-40B4-BE49-F238E27FC236}">
                  <a16:creationId xmlns:a16="http://schemas.microsoft.com/office/drawing/2014/main" xmlns="" id="{E74F5536-FFF4-4703-A8B0-9356017D9617}"/>
                </a:ext>
              </a:extLst>
            </p:cNvPr>
            <p:cNvSpPr/>
            <p:nvPr/>
          </p:nvSpPr>
          <p:spPr>
            <a:xfrm rot="2700000">
              <a:off x="3840343" y="5136810"/>
              <a:ext cx="1178560" cy="4107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Pijl-links en -rechts 3">
              <a:extLst>
                <a:ext uri="{FF2B5EF4-FFF2-40B4-BE49-F238E27FC236}">
                  <a16:creationId xmlns:a16="http://schemas.microsoft.com/office/drawing/2014/main" xmlns="" id="{84892B2C-18CB-4EB1-A0DE-C224E5282DF3}"/>
                </a:ext>
              </a:extLst>
            </p:cNvPr>
            <p:cNvSpPr/>
            <p:nvPr/>
          </p:nvSpPr>
          <p:spPr>
            <a:xfrm rot="18900000" flipH="1">
              <a:off x="6501124" y="5132635"/>
              <a:ext cx="1178560" cy="4107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xmlns="" id="{06E5A277-69AB-4A91-830A-5D92C97AE400}"/>
                </a:ext>
              </a:extLst>
            </p:cNvPr>
            <p:cNvSpPr txBox="1"/>
            <p:nvPr/>
          </p:nvSpPr>
          <p:spPr>
            <a:xfrm>
              <a:off x="4271553" y="6226266"/>
              <a:ext cx="2800132" cy="79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 err="1"/>
                <a:t>Tailor</a:t>
              </a:r>
              <a:r>
                <a:rPr lang="nl-BE" dirty="0"/>
                <a:t> made </a:t>
              </a:r>
              <a:r>
                <a:rPr lang="nl-BE" dirty="0" err="1"/>
                <a:t>activation</a:t>
              </a:r>
              <a:r>
                <a:rPr lang="nl-BE" dirty="0"/>
                <a:t> blend</a:t>
              </a:r>
            </a:p>
            <a:p>
              <a:pPr algn="ctr"/>
              <a:r>
                <a:rPr lang="nl-BE" dirty="0"/>
                <a:t>per </a:t>
              </a:r>
              <a:r>
                <a:rPr lang="nl-BE" dirty="0" err="1"/>
                <a:t>residue</a:t>
              </a:r>
              <a:endParaRPr lang="nl-BE" dirty="0"/>
            </a:p>
            <a:p>
              <a:pPr algn="ctr"/>
              <a:r>
                <a:rPr lang="nl-BE" dirty="0"/>
                <a:t>per </a:t>
              </a:r>
              <a:r>
                <a:rPr lang="nl-BE" dirty="0" err="1"/>
                <a:t>application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730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D0E0EF1D-CBB0-4DA3-B800-D078A8999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05D8C5E-BAE7-4267-92D2-7EEAC46F2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A8A9532-7CE5-4AAF-A8D3-0678198AE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6976" r="6094" b="23451"/>
          <a:stretch/>
        </p:blipFill>
        <p:spPr>
          <a:xfrm>
            <a:off x="5143500" y="2086732"/>
            <a:ext cx="7048500" cy="47712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FF526C2-B1DD-4DDA-B6E3-CB589405A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836"/>
            <a:ext cx="3640282" cy="270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8CB9226-C4D6-439A-A615-441C57383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8" t="21835"/>
          <a:stretch/>
        </p:blipFill>
        <p:spPr>
          <a:xfrm>
            <a:off x="8775322" y="0"/>
            <a:ext cx="3438670" cy="27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7063" y="165650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Building a greener future, together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2" descr="Afbeeldingsresultaat voor world map">
            <a:extLst>
              <a:ext uri="{FF2B5EF4-FFF2-40B4-BE49-F238E27FC236}">
                <a16:creationId xmlns:a16="http://schemas.microsoft.com/office/drawing/2014/main" xmlns="" id="{CD64D124-DF7D-4949-A341-37A2C974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1" y="347321"/>
            <a:ext cx="966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jl: gekromd omhoog 11">
            <a:extLst>
              <a:ext uri="{FF2B5EF4-FFF2-40B4-BE49-F238E27FC236}">
                <a16:creationId xmlns:a16="http://schemas.microsoft.com/office/drawing/2014/main" xmlns="" id="{C0ABDE19-7CFC-4D20-A55A-388A7D1A87F1}"/>
              </a:ext>
            </a:extLst>
          </p:cNvPr>
          <p:cNvSpPr/>
          <p:nvPr/>
        </p:nvSpPr>
        <p:spPr>
          <a:xfrm rot="1438731" flipV="1">
            <a:off x="4652954" y="3503381"/>
            <a:ext cx="856084" cy="341300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Pijl: gekromd omhoog 12">
            <a:extLst>
              <a:ext uri="{FF2B5EF4-FFF2-40B4-BE49-F238E27FC236}">
                <a16:creationId xmlns:a16="http://schemas.microsoft.com/office/drawing/2014/main" xmlns="" id="{A7E941D5-56F9-4FB4-A30D-74C8C50D712D}"/>
              </a:ext>
            </a:extLst>
          </p:cNvPr>
          <p:cNvSpPr/>
          <p:nvPr/>
        </p:nvSpPr>
        <p:spPr>
          <a:xfrm rot="7827891">
            <a:off x="4173619" y="3567357"/>
            <a:ext cx="575463" cy="283239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jl: gekromd omhoog 13">
            <a:extLst>
              <a:ext uri="{FF2B5EF4-FFF2-40B4-BE49-F238E27FC236}">
                <a16:creationId xmlns:a16="http://schemas.microsoft.com/office/drawing/2014/main" xmlns="" id="{95457854-3B3D-4F9E-84DF-9A92AE55BE43}"/>
              </a:ext>
            </a:extLst>
          </p:cNvPr>
          <p:cNvSpPr/>
          <p:nvPr/>
        </p:nvSpPr>
        <p:spPr>
          <a:xfrm rot="18924135">
            <a:off x="4557722" y="3224818"/>
            <a:ext cx="991233" cy="249104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Pijl: gekromd omhoog 14">
            <a:extLst>
              <a:ext uri="{FF2B5EF4-FFF2-40B4-BE49-F238E27FC236}">
                <a16:creationId xmlns:a16="http://schemas.microsoft.com/office/drawing/2014/main" xmlns="" id="{1AE78861-D3B5-496D-A25E-F676C2DDC428}"/>
              </a:ext>
            </a:extLst>
          </p:cNvPr>
          <p:cNvSpPr/>
          <p:nvPr/>
        </p:nvSpPr>
        <p:spPr>
          <a:xfrm rot="14040374">
            <a:off x="3963330" y="3002994"/>
            <a:ext cx="991233" cy="249104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Pijl: gekromd omhoog 23">
            <a:extLst>
              <a:ext uri="{FF2B5EF4-FFF2-40B4-BE49-F238E27FC236}">
                <a16:creationId xmlns:a16="http://schemas.microsoft.com/office/drawing/2014/main" xmlns="" id="{9AE6CD21-B5A5-4FFA-B988-C20564140DE8}"/>
              </a:ext>
            </a:extLst>
          </p:cNvPr>
          <p:cNvSpPr/>
          <p:nvPr/>
        </p:nvSpPr>
        <p:spPr>
          <a:xfrm rot="17565690">
            <a:off x="4542098" y="3128979"/>
            <a:ext cx="792451" cy="301161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Pijl: gekromd omhoog 24">
            <a:extLst>
              <a:ext uri="{FF2B5EF4-FFF2-40B4-BE49-F238E27FC236}">
                <a16:creationId xmlns:a16="http://schemas.microsoft.com/office/drawing/2014/main" xmlns="" id="{262CD78E-470C-4A40-9DAC-5A67E4FE3628}"/>
              </a:ext>
            </a:extLst>
          </p:cNvPr>
          <p:cNvSpPr/>
          <p:nvPr/>
        </p:nvSpPr>
        <p:spPr>
          <a:xfrm rot="827531" flipH="1">
            <a:off x="4198413" y="3506955"/>
            <a:ext cx="441846" cy="186815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Pijl: gekromd omhoog 25">
            <a:extLst>
              <a:ext uri="{FF2B5EF4-FFF2-40B4-BE49-F238E27FC236}">
                <a16:creationId xmlns:a16="http://schemas.microsoft.com/office/drawing/2014/main" xmlns="" id="{FB6CC599-6869-4563-8661-485A40908310}"/>
              </a:ext>
            </a:extLst>
          </p:cNvPr>
          <p:cNvSpPr/>
          <p:nvPr/>
        </p:nvSpPr>
        <p:spPr>
          <a:xfrm rot="2144705">
            <a:off x="4518465" y="3704895"/>
            <a:ext cx="638592" cy="227906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Pijl: gekromd omhoog 26">
            <a:extLst>
              <a:ext uri="{FF2B5EF4-FFF2-40B4-BE49-F238E27FC236}">
                <a16:creationId xmlns:a16="http://schemas.microsoft.com/office/drawing/2014/main" xmlns="" id="{5CA4873B-CF83-40C9-B18A-E84BD9DB8AAB}"/>
              </a:ext>
            </a:extLst>
          </p:cNvPr>
          <p:cNvSpPr/>
          <p:nvPr/>
        </p:nvSpPr>
        <p:spPr>
          <a:xfrm rot="972165" flipV="1">
            <a:off x="4633275" y="3621891"/>
            <a:ext cx="3260625" cy="420624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xmlns="" id="{194BAD7E-3D30-4363-B620-964754B63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4"/>
          <a:stretch/>
        </p:blipFill>
        <p:spPr>
          <a:xfrm>
            <a:off x="4335445" y="3310504"/>
            <a:ext cx="641428" cy="32790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xmlns="" id="{FAECE7AD-867F-48D2-949B-75F4C7520F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4"/>
          <a:stretch/>
        </p:blipFill>
        <p:spPr>
          <a:xfrm>
            <a:off x="2999759" y="2653353"/>
            <a:ext cx="3292823" cy="168332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xmlns="" id="{DAD799A5-173B-462E-B5BF-151B817B15CC}"/>
              </a:ext>
            </a:extLst>
          </p:cNvPr>
          <p:cNvSpPr/>
          <p:nvPr/>
        </p:nvSpPr>
        <p:spPr>
          <a:xfrm>
            <a:off x="8433499" y="1434210"/>
            <a:ext cx="3758501" cy="43323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tx1"/>
              </a:solidFill>
            </a:endParaRPr>
          </a:p>
          <a:p>
            <a:pPr algn="ctr"/>
            <a:r>
              <a:rPr lang="nl-BE" dirty="0" err="1">
                <a:solidFill>
                  <a:schemeClr val="tx1"/>
                </a:solidFill>
              </a:rPr>
              <a:t>ResourceFull</a:t>
            </a:r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tx1"/>
                </a:solidFill>
              </a:rPr>
              <a:t>Industrieweg 1119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3540 Herk-de-Stad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Belgium</a:t>
            </a: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www.resourcefull.eu</a:t>
            </a:r>
            <a:endParaRPr lang="nl-BE" dirty="0">
              <a:solidFill>
                <a:schemeClr val="accent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tx1"/>
                </a:solidFill>
              </a:rPr>
              <a:t>Lukas Arnout</a:t>
            </a:r>
          </a:p>
          <a:p>
            <a:pPr algn="ctr"/>
            <a:r>
              <a:rPr lang="nl-BE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lukas.arnout@resourcefull.eu</a:t>
            </a:r>
            <a:endParaRPr lang="nl-BE" dirty="0">
              <a:solidFill>
                <a:schemeClr val="accent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tx1"/>
                </a:solidFill>
              </a:rPr>
              <a:t>Wouter Crijns</a:t>
            </a:r>
          </a:p>
          <a:p>
            <a:pPr algn="ctr"/>
            <a:r>
              <a:rPr lang="nl-BE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wouter.crijns@resourcefull.eu</a:t>
            </a:r>
            <a:endParaRPr lang="nl-BE" dirty="0">
              <a:solidFill>
                <a:schemeClr val="accent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13A397F091344AD3E124B2834941F" ma:contentTypeVersion="6" ma:contentTypeDescription="Create a new document." ma:contentTypeScope="" ma:versionID="bca72f737488597bcdbec76db9c27732">
  <xsd:schema xmlns:xsd="http://www.w3.org/2001/XMLSchema" xmlns:xs="http://www.w3.org/2001/XMLSchema" xmlns:p="http://schemas.microsoft.com/office/2006/metadata/properties" xmlns:ns2="5e2493bc-72a0-4b69-a67f-ec31f27f16c3" targetNamespace="http://schemas.microsoft.com/office/2006/metadata/properties" ma:root="true" ma:fieldsID="91a5805b8ec8932cb92f411140850ef6" ns2:_="">
    <xsd:import namespace="5e2493bc-72a0-4b69-a67f-ec31f27f1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493bc-72a0-4b69-a67f-ec31f27f1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D1B262-B2FB-48FD-850E-92F3896A6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D7F24-56D4-4F20-84ED-119B4BE1052A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e2493bc-72a0-4b69-a67f-ec31f27f16c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2D8020-CE67-4BA4-ADD7-803D88EF3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493bc-72a0-4b69-a67f-ec31f27f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101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 Unicode MS</vt:lpstr>
      <vt:lpstr>Arial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Crijns</dc:creator>
  <cp:lastModifiedBy>MTM guest</cp:lastModifiedBy>
  <cp:revision>10</cp:revision>
  <dcterms:created xsi:type="dcterms:W3CDTF">2019-03-25T11:14:30Z</dcterms:created>
  <dcterms:modified xsi:type="dcterms:W3CDTF">2019-04-02T06:53:19Z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0x010100B9713A397F091344AD3E124B2834941F</vt:lpwstr>
  </property>
</Properties>
</file>